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29"/>
  </p:notesMasterIdLst>
  <p:handoutMasterIdLst>
    <p:handoutMasterId r:id="rId30"/>
  </p:handoutMasterIdLst>
  <p:sldIdLst>
    <p:sldId id="409" r:id="rId4"/>
    <p:sldId id="410" r:id="rId5"/>
    <p:sldId id="411" r:id="rId6"/>
    <p:sldId id="514" r:id="rId7"/>
    <p:sldId id="450" r:id="rId8"/>
    <p:sldId id="416" r:id="rId9"/>
    <p:sldId id="516" r:id="rId10"/>
    <p:sldId id="517" r:id="rId11"/>
    <p:sldId id="457" r:id="rId12"/>
    <p:sldId id="521" r:id="rId13"/>
    <p:sldId id="535" r:id="rId14"/>
    <p:sldId id="536" r:id="rId15"/>
    <p:sldId id="523" r:id="rId16"/>
    <p:sldId id="524" r:id="rId17"/>
    <p:sldId id="525" r:id="rId18"/>
    <p:sldId id="52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08" r:id="rId27"/>
    <p:sldId id="432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C367"/>
    <a:srgbClr val="E4D178"/>
    <a:srgbClr val="DEC569"/>
    <a:srgbClr val="E0C78E"/>
    <a:srgbClr val="D8C76C"/>
    <a:srgbClr val="E4D09C"/>
    <a:srgbClr val="DDBF7E"/>
    <a:srgbClr val="FA90A7"/>
    <a:srgbClr val="DC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1" y="288"/>
      </p:cViewPr>
      <p:guideLst>
        <p:guide orient="horz" pos="213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58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52400" y="64871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工作内容概述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业绩数据展示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工作经验总结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未来工作计划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3" Type="http://schemas.openxmlformats.org/officeDocument/2006/relationships/image" Target="../media/image2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image" Target="../media/image26.emf"/><Relationship Id="rId1" Type="http://schemas.openxmlformats.org/officeDocument/2006/relationships/tags" Target="../tags/tag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5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8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图形"/>
          <p:cNvSpPr txBox="1"/>
          <p:nvPr/>
        </p:nvSpPr>
        <p:spPr>
          <a:xfrm>
            <a:off x="1106487" y="1799442"/>
            <a:ext cx="99853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cs typeface="+mn-ea"/>
                <a:sym typeface="+mn-lt"/>
              </a:rPr>
              <a:t>项目实现</a:t>
            </a:r>
            <a:endParaRPr lang="zh-CN" altLang="en-US" sz="80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cs typeface="+mn-ea"/>
              <a:sym typeface="+mn-lt"/>
            </a:endParaRPr>
          </a:p>
        </p:txBody>
      </p:sp>
      <p:sp>
        <p:nvSpPr>
          <p:cNvPr id="49" name="图形"/>
          <p:cNvSpPr txBox="1"/>
          <p:nvPr/>
        </p:nvSpPr>
        <p:spPr>
          <a:xfrm>
            <a:off x="5318125" y="4368165"/>
            <a:ext cx="15544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组长：司晨旭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组员：吴佳丽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组员：吴卓霖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95350" y="3330575"/>
            <a:ext cx="9958705" cy="352425"/>
            <a:chOff x="1410" y="5245"/>
            <a:chExt cx="15683" cy="555"/>
          </a:xfrm>
        </p:grpSpPr>
        <p:sp>
          <p:nvSpPr>
            <p:cNvPr id="11" name="图形"/>
            <p:cNvSpPr/>
            <p:nvPr/>
          </p:nvSpPr>
          <p:spPr>
            <a:xfrm>
              <a:off x="6214" y="5245"/>
              <a:ext cx="6688" cy="5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592" y="5523"/>
              <a:ext cx="9713" cy="55"/>
              <a:chOff x="4524" y="5444"/>
              <a:chExt cx="9713" cy="55"/>
            </a:xfrm>
          </p:grpSpPr>
          <p:cxnSp>
            <p:nvCxnSpPr>
              <p:cNvPr id="42" name="图形"/>
              <p:cNvCxnSpPr/>
              <p:nvPr/>
            </p:nvCxnSpPr>
            <p:spPr>
              <a:xfrm flipH="1">
                <a:off x="4524" y="5499"/>
                <a:ext cx="121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图形"/>
              <p:cNvCxnSpPr/>
              <p:nvPr/>
            </p:nvCxnSpPr>
            <p:spPr>
              <a:xfrm flipH="1">
                <a:off x="13125" y="5444"/>
                <a:ext cx="111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图形"/>
            <p:cNvGrpSpPr/>
            <p:nvPr/>
          </p:nvGrpSpPr>
          <p:grpSpPr>
            <a:xfrm>
              <a:off x="16892" y="5267"/>
              <a:ext cx="201" cy="341"/>
              <a:chOff x="373626" y="2399071"/>
              <a:chExt cx="235974" cy="393290"/>
            </a:xfrm>
          </p:grpSpPr>
          <p:cxnSp>
            <p:nvCxnSpPr>
              <p:cNvPr id="56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图形"/>
            <p:cNvGrpSpPr/>
            <p:nvPr/>
          </p:nvGrpSpPr>
          <p:grpSpPr>
            <a:xfrm flipH="1">
              <a:off x="1410" y="5267"/>
              <a:ext cx="201" cy="341"/>
              <a:chOff x="373626" y="2399071"/>
              <a:chExt cx="235974" cy="393290"/>
            </a:xfrm>
          </p:grpSpPr>
          <p:cxnSp>
            <p:nvCxnSpPr>
              <p:cNvPr id="13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4418218" y="504508"/>
            <a:ext cx="3184525" cy="1112520"/>
            <a:chOff x="7064" y="4695"/>
            <a:chExt cx="5015" cy="1752"/>
          </a:xfrm>
        </p:grpSpPr>
        <p:pic>
          <p:nvPicPr>
            <p:cNvPr id="3" name="图片 1" descr="标志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" y="4695"/>
              <a:ext cx="1814" cy="1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图形"/>
            <p:cNvSpPr txBox="1"/>
            <p:nvPr/>
          </p:nvSpPr>
          <p:spPr>
            <a:xfrm>
              <a:off x="8785" y="5015"/>
              <a:ext cx="329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  <a:uLnTx/>
                  <a:uFillTx/>
                  <a:latin typeface="华文彩云" panose="02010800040101010101" charset="-122"/>
                  <a:ea typeface="华文彩云" panose="02010800040101010101" charset="-122"/>
                  <a:cs typeface="+mn-ea"/>
                  <a:sym typeface="+mn-lt"/>
                </a:rPr>
                <a:t>博青秀</a:t>
              </a:r>
              <a:endParaRPr kumimoji="0" lang="zh-CN" altLang="en-US" sz="4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ea"/>
                <a:sym typeface="+mn-lt"/>
              </a:endParaRPr>
            </a:p>
          </p:txBody>
        </p:sp>
      </p:grpSp>
    </p:spTree>
    <p:custDataLst>
      <p:tags r:id="rId3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9" grpId="0"/>
      <p:bldP spid="4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8530" y="1778000"/>
            <a:ext cx="10664190" cy="3695065"/>
            <a:chOff x="1478" y="2800"/>
            <a:chExt cx="16794" cy="5819"/>
          </a:xfrm>
        </p:grpSpPr>
        <p:sp>
          <p:nvSpPr>
            <p:cNvPr id="2" name="文本框 1"/>
            <p:cNvSpPr txBox="1"/>
            <p:nvPr/>
          </p:nvSpPr>
          <p:spPr>
            <a:xfrm>
              <a:off x="12572" y="5172"/>
              <a:ext cx="20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1.</a:t>
              </a:r>
              <a:r>
                <a:rPr lang="zh-CN" altLang="en-US" dirty="0"/>
                <a:t>用户登录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V="1">
              <a:off x="14399" y="4212"/>
              <a:ext cx="2623" cy="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3997" y="4212"/>
              <a:ext cx="234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用户不存在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891" y="3645"/>
              <a:ext cx="101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</a:t>
              </a:r>
              <a:endParaRPr lang="zh-CN" altLang="en-US" dirty="0"/>
            </a:p>
          </p:txBody>
        </p:sp>
        <p:cxnSp>
          <p:nvCxnSpPr>
            <p:cNvPr id="14" name="直接箭头连接符 13"/>
            <p:cNvCxnSpPr>
              <a:stCxn id="2" idx="1"/>
            </p:cNvCxnSpPr>
            <p:nvPr/>
          </p:nvCxnSpPr>
          <p:spPr>
            <a:xfrm flipH="1" flipV="1">
              <a:off x="10200" y="4226"/>
              <a:ext cx="2371" cy="1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9779" y="5579"/>
              <a:ext cx="2793" cy="1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0477" y="4292"/>
              <a:ext cx="21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以用户身份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64" y="5819"/>
              <a:ext cx="247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以文旅地身份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>
              <a:stCxn id="12" idx="2"/>
            </p:cNvCxnSpPr>
            <p:nvPr/>
          </p:nvCxnSpPr>
          <p:spPr>
            <a:xfrm flipH="1">
              <a:off x="17400" y="4226"/>
              <a:ext cx="0" cy="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6528" y="6743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注册成功</a:t>
              </a:r>
              <a:endParaRPr lang="zh-CN" altLang="en-US" dirty="0"/>
            </a:p>
          </p:txBody>
        </p:sp>
        <p:cxnSp>
          <p:nvCxnSpPr>
            <p:cNvPr id="26" name="直接箭头连接符 25"/>
            <p:cNvCxnSpPr>
              <a:stCxn id="24" idx="1"/>
            </p:cNvCxnSpPr>
            <p:nvPr/>
          </p:nvCxnSpPr>
          <p:spPr>
            <a:xfrm flipH="1" flipV="1">
              <a:off x="14399" y="5753"/>
              <a:ext cx="2128" cy="1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9331" y="3360"/>
              <a:ext cx="869" cy="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237" y="2995"/>
              <a:ext cx="247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修改个人信息</a:t>
              </a:r>
              <a:endParaRPr lang="zh-CN" altLang="en-US" dirty="0"/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H="1" flipV="1">
              <a:off x="8966" y="4226"/>
              <a:ext cx="1198" cy="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645" y="3921"/>
              <a:ext cx="247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报名志愿活动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>
              <a:stCxn id="33" idx="2"/>
            </p:cNvCxnSpPr>
            <p:nvPr/>
          </p:nvCxnSpPr>
          <p:spPr>
            <a:xfrm>
              <a:off x="7881" y="4503"/>
              <a:ext cx="0" cy="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7009" y="5143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取消报名</a:t>
              </a:r>
              <a:endParaRPr lang="zh-CN" altLang="en-US" dirty="0"/>
            </a:p>
          </p:txBody>
        </p:sp>
        <p:cxnSp>
          <p:nvCxnSpPr>
            <p:cNvPr id="40" name="直接箭头连接符 39"/>
            <p:cNvCxnSpPr>
              <a:stCxn id="33" idx="1"/>
            </p:cNvCxnSpPr>
            <p:nvPr/>
          </p:nvCxnSpPr>
          <p:spPr>
            <a:xfrm flipH="1">
              <a:off x="6179" y="4212"/>
              <a:ext cx="466" cy="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5235" y="4699"/>
              <a:ext cx="101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签到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4742" y="3786"/>
              <a:ext cx="492" cy="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3493" y="3360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签到成功</a:t>
              </a:r>
              <a:endParaRPr lang="zh-CN" altLang="en-US" dirty="0"/>
            </a:p>
          </p:txBody>
        </p:sp>
        <p:cxnSp>
          <p:nvCxnSpPr>
            <p:cNvPr id="46" name="直接箭头连接符 45"/>
            <p:cNvCxnSpPr>
              <a:stCxn id="44" idx="1"/>
            </p:cNvCxnSpPr>
            <p:nvPr/>
          </p:nvCxnSpPr>
          <p:spPr>
            <a:xfrm flipH="1">
              <a:off x="3014" y="3651"/>
              <a:ext cx="479" cy="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478" y="4212"/>
              <a:ext cx="283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查看已签到活动</a:t>
              </a:r>
              <a:endParaRPr lang="zh-CN" altLang="en-US" dirty="0"/>
            </a:p>
          </p:txBody>
        </p:sp>
        <p:cxnSp>
          <p:nvCxnSpPr>
            <p:cNvPr id="49" name="直接箭头连接符 48"/>
            <p:cNvCxnSpPr>
              <a:stCxn id="41" idx="1"/>
            </p:cNvCxnSpPr>
            <p:nvPr/>
          </p:nvCxnSpPr>
          <p:spPr>
            <a:xfrm flipH="1">
              <a:off x="4314" y="4990"/>
              <a:ext cx="921" cy="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759" y="5368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签到失败</a:t>
              </a:r>
              <a:endParaRPr lang="zh-CN" altLang="en-US" dirty="0"/>
            </a:p>
          </p:txBody>
        </p:sp>
        <p:cxnSp>
          <p:nvCxnSpPr>
            <p:cNvPr id="52" name="直接箭头连接符 51"/>
            <p:cNvCxnSpPr/>
            <p:nvPr/>
          </p:nvCxnSpPr>
          <p:spPr>
            <a:xfrm flipH="1">
              <a:off x="9600" y="6961"/>
              <a:ext cx="179" cy="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8258" y="8037"/>
              <a:ext cx="283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编辑文旅地信息</a:t>
              </a:r>
              <a:endParaRPr lang="zh-CN" altLang="en-US" dirty="0"/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H="1">
              <a:off x="8588" y="6961"/>
              <a:ext cx="1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6116" y="6670"/>
              <a:ext cx="247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发布志愿活动</a:t>
              </a:r>
              <a:endParaRPr lang="zh-CN" altLang="en-US" dirty="0"/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V="1">
              <a:off x="10200" y="3360"/>
              <a:ext cx="1358" cy="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11093" y="2800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收发消息</a:t>
              </a:r>
              <a:endParaRPr lang="zh-CN" altLang="en-US" dirty="0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9779" y="6961"/>
              <a:ext cx="1530" cy="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1233" y="7593"/>
              <a:ext cx="174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收发信息</a:t>
              </a:r>
              <a:endParaRPr lang="zh-CN" altLang="en-US" dirty="0"/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通路设计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测试内容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7950" y="497840"/>
            <a:ext cx="7374890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模块接口：数据能否正确地进出，是否照预期输出；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局部数据结构：数据说明、初始化、默认值是否有问题；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重要的执行通路：从注册登录到具体功能的响应是否有问题；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出错处理通路：异常的捕获和处理；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边界条件：如最大值、最小值；上溢、下溢和地址异常；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运行时间测试：页面切换及按钮响应是否在2s内；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多用户并行：是否支持多用户并行使用。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advTm="200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黑盒测试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864360" y="932180"/>
          <a:ext cx="8463915" cy="5660390"/>
        </p:xfrm>
        <a:graphic>
          <a:graphicData uri="http://schemas.openxmlformats.org/drawingml/2006/table">
            <a:tbl>
              <a:tblPr/>
              <a:tblGrid>
                <a:gridCol w="2820035"/>
                <a:gridCol w="2820670"/>
                <a:gridCol w="2823210"/>
              </a:tblGrid>
              <a:tr h="322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身份、密码、确认密码、手机号码、验证码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跳转登录界面 / 输入不规范提示框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18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账号、密码、忘记密码、立即注册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跳转首页界面 / 输入不规范提示框 / 显示忘记密码视窗 / 跳转注册界面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授权定位 / 不授权 / 修改定位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根据位置就近显示文化组织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消息异步收发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消息、账号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双方消息展示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签到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时间、地理位置、活动编码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签到成功提示框、计时 / 签到失败提示框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预约文化组织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预约成功提示框 / 签到失败提示框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32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报名志愿活动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账号、志愿活动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报名成功提示框 / 报名失败提示框 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38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取消预约/报名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账号、文化组织、志愿活动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取消成功提示框 / 取消失败提示框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advTm="2000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64" y="1621536"/>
            <a:ext cx="2059914" cy="45775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25904" y="1292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初始化页面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405" y="1621536"/>
            <a:ext cx="2059915" cy="45775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43134" y="12923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登陆页面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948" y="1621532"/>
            <a:ext cx="2059916" cy="45775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57947" y="1284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注册页面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黑盒测试结果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p:transition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0352" y="153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7024" y="155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我的页面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10976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消息页面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352" y="1887236"/>
            <a:ext cx="2031104" cy="45135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24" y="1903733"/>
            <a:ext cx="2031104" cy="45135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88" y="1887235"/>
            <a:ext cx="2031104" cy="45135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670" y="1903734"/>
            <a:ext cx="2031104" cy="451356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611988" y="1566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修改个人信息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黑盒测试结果：用户身份登录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59" y="573532"/>
            <a:ext cx="4677373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测试结果：用户身份登录</a:t>
            </a:r>
            <a:endParaRPr lang="zh-CN" altLang="en-US" sz="28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0352" y="15344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报名志愿活动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7024" y="155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签到页面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10976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取消报名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26" y="1920231"/>
            <a:ext cx="2032478" cy="45166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75" y="1902206"/>
            <a:ext cx="2032478" cy="45166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22" y="1920231"/>
            <a:ext cx="2032478" cy="45166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69" y="1920231"/>
            <a:ext cx="2032478" cy="451661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黑盒测试结果：用户身份登录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p:transition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2976" y="1534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签到失败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89648" y="15508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查看已签到活动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93600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取消报名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999" y="1902206"/>
            <a:ext cx="2032478" cy="4516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0" y="1920231"/>
            <a:ext cx="2032478" cy="45166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23" y="1920231"/>
            <a:ext cx="2032478" cy="4516618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黑盒测试结果：用户身份登录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p:transition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19075" y="969010"/>
          <a:ext cx="11797030" cy="5271770"/>
        </p:xfrm>
        <a:graphic>
          <a:graphicData uri="http://schemas.openxmlformats.org/drawingml/2006/table">
            <a:tbl>
              <a:tblPr/>
              <a:tblGrid>
                <a:gridCol w="1380490"/>
                <a:gridCol w="3335020"/>
                <a:gridCol w="2360295"/>
                <a:gridCol w="2360295"/>
                <a:gridCol w="2360930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用例编号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测试步骤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预期结果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测试结果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85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登录时，账号密码均输入数据库中存放正确数据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账号13839143580密码1001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跳转至博青秀界面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9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登录时，输入的账号密码不匹配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账号13839143580密码1002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弹出警告密码错误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2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登录时，输入的账号为空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账号无密码1001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弹出警告账号不能为空</a:t>
                      </a: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9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登录时，输入的密码为空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账号13839143580密码无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弹出警告密码不能为空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71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注册时，两栏密码均正确手机号为正确的手机号，且没有被注册过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密码123456再次确认密码123456手机号13103617709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弹出注册成功，并跳转至登录界面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advTm="200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05740" y="1275080"/>
          <a:ext cx="11797030" cy="4534535"/>
        </p:xfrm>
        <a:graphic>
          <a:graphicData uri="http://schemas.openxmlformats.org/drawingml/2006/table">
            <a:tbl>
              <a:tblPr/>
              <a:tblGrid>
                <a:gridCol w="1274445"/>
                <a:gridCol w="3439795"/>
                <a:gridCol w="2361565"/>
                <a:gridCol w="2361565"/>
                <a:gridCol w="2359660"/>
              </a:tblGrid>
              <a:tr h="9169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注册时，两栏密码不一致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密码123再次确认密码1234手机号131036717709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弹出两次密码不一致的窗口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注册时，输入的手机号并不是正确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密码123再次确认密码123手机号123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弹出手机号有误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69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注册时，输入的手机号已经注册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密码123再次确认密码123手机号13839143580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弹出手机号已经注册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首页定位，gps打开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点击首页左上角定位图标gps打开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弹出相应的地理位置坐标</a:t>
                      </a: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97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首页定位，gps不打开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点击首页左上角定位图标gps不打开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弹出无法读取坐标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advTm="200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64795" y="1237615"/>
          <a:ext cx="11692255" cy="4817745"/>
        </p:xfrm>
        <a:graphic>
          <a:graphicData uri="http://schemas.openxmlformats.org/drawingml/2006/table">
            <a:tbl>
              <a:tblPr/>
              <a:tblGrid>
                <a:gridCol w="2336800"/>
                <a:gridCol w="2335530"/>
                <a:gridCol w="2340610"/>
                <a:gridCol w="2339340"/>
                <a:gridCol w="2339975"/>
              </a:tblGrid>
              <a:tr h="8756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搜索完全匹配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导航栏输入青山村融设计图书馆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首页只显示青山村融设计图书馆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6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搜索输入为空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首页显示全部公告信息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6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搜索模糊查询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导航栏输入青山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首页显示青山村融设计图书馆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6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搜索并没有相应的结果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导航栏输入123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首页显示为空</a:t>
                      </a: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38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异步消息用户a给用户b发送数字信息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用户a给用户b发送123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用户b收到信息123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advTm="200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16760" y="2308225"/>
            <a:ext cx="2147570" cy="3241040"/>
            <a:chOff x="1846" y="3635"/>
            <a:chExt cx="3382" cy="5104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" y="4313"/>
              <a:ext cx="3383" cy="4427"/>
              <a:chOff x="2014" y="3653"/>
              <a:chExt cx="3383" cy="3737"/>
            </a:xfrm>
          </p:grpSpPr>
          <p:sp>
            <p:nvSpPr>
              <p:cNvPr id="11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图形"/>
              <p:cNvSpPr txBox="1"/>
              <p:nvPr/>
            </p:nvSpPr>
            <p:spPr>
              <a:xfrm>
                <a:off x="2170" y="5028"/>
                <a:ext cx="3149" cy="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程序清单</a:t>
                </a:r>
                <a:endParaRPr lang="zh-CN" altLang="en-US" sz="2200" dirty="0"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及代码规范</a:t>
                </a:r>
                <a:endParaRPr lang="zh-CN" alt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3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ONE</a:t>
                </a:r>
                <a:endParaRPr kumimoji="0" lang="en-US" alt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9" name="图形"/>
            <p:cNvSpPr/>
            <p:nvPr/>
          </p:nvSpPr>
          <p:spPr>
            <a:xfrm>
              <a:off x="2702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16500" y="2308225"/>
            <a:ext cx="2164715" cy="3241675"/>
            <a:chOff x="5814" y="3635"/>
            <a:chExt cx="3409" cy="5105"/>
          </a:xfrm>
        </p:grpSpPr>
        <p:grpSp>
          <p:nvGrpSpPr>
            <p:cNvPr id="36" name="组合 35"/>
            <p:cNvGrpSpPr/>
            <p:nvPr/>
          </p:nvGrpSpPr>
          <p:grpSpPr>
            <a:xfrm>
              <a:off x="5814" y="4313"/>
              <a:ext cx="3409" cy="4427"/>
              <a:chOff x="2001" y="3653"/>
              <a:chExt cx="3409" cy="3737"/>
            </a:xfrm>
          </p:grpSpPr>
          <p:sp>
            <p:nvSpPr>
              <p:cNvPr id="37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图形"/>
              <p:cNvSpPr txBox="1"/>
              <p:nvPr/>
            </p:nvSpPr>
            <p:spPr>
              <a:xfrm>
                <a:off x="2001" y="5178"/>
                <a:ext cx="3409" cy="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项目管理</a:t>
                </a:r>
                <a:endParaRPr lang="zh-CN" alt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DC367"/>
                  </a:gs>
                  <a:gs pos="100000">
                    <a:srgbClr val="E4D178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TWO</a:t>
                </a:r>
                <a:endParaRPr kumimoji="0" lang="en-US" alt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0" name="图形"/>
            <p:cNvSpPr/>
            <p:nvPr/>
          </p:nvSpPr>
          <p:spPr>
            <a:xfrm>
              <a:off x="6656" y="3635"/>
              <a:ext cx="1745" cy="1745"/>
            </a:xfrm>
            <a:prstGeom prst="diamond">
              <a:avLst/>
            </a:prstGeom>
            <a:gradFill>
              <a:gsLst>
                <a:gs pos="0">
                  <a:srgbClr val="DDC367"/>
                </a:gs>
                <a:gs pos="100000">
                  <a:srgbClr val="E4D178"/>
                </a:gs>
              </a:gsLst>
              <a:lin ang="27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02</a:t>
              </a:r>
              <a:endParaRPr lang="en-US" altLang="zh-CN" sz="2400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79410" y="2308225"/>
            <a:ext cx="2147570" cy="3241040"/>
            <a:chOff x="9808" y="3635"/>
            <a:chExt cx="3382" cy="5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9808" y="4313"/>
              <a:ext cx="3383" cy="4427"/>
              <a:chOff x="2014" y="3653"/>
              <a:chExt cx="3383" cy="3737"/>
            </a:xfrm>
          </p:grpSpPr>
          <p:sp>
            <p:nvSpPr>
              <p:cNvPr id="16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图形"/>
              <p:cNvSpPr txBox="1"/>
              <p:nvPr/>
            </p:nvSpPr>
            <p:spPr>
              <a:xfrm>
                <a:off x="2170" y="5178"/>
                <a:ext cx="3149" cy="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系统测试</a:t>
                </a:r>
                <a:endParaRPr lang="zh-CN" alt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52" name="图形"/>
              <p:cNvSpPr/>
              <p:nvPr/>
            </p:nvSpPr>
            <p:spPr>
              <a:xfrm>
                <a:off x="2730" y="6372"/>
                <a:ext cx="1952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THREE</a:t>
                </a:r>
                <a:endParaRPr kumimoji="0" lang="en-US" alt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1" name="图形"/>
            <p:cNvSpPr/>
            <p:nvPr/>
          </p:nvSpPr>
          <p:spPr>
            <a:xfrm>
              <a:off x="10610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03</a:t>
              </a:r>
              <a:endParaRPr lang="en-US" altLang="zh-CN" sz="24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7895" y="916940"/>
            <a:ext cx="5934710" cy="922020"/>
            <a:chOff x="1477" y="1444"/>
            <a:chExt cx="9346" cy="1452"/>
          </a:xfrm>
        </p:grpSpPr>
        <p:sp>
          <p:nvSpPr>
            <p:cNvPr id="22" name="图形"/>
            <p:cNvSpPr/>
            <p:nvPr/>
          </p:nvSpPr>
          <p:spPr>
            <a:xfrm>
              <a:off x="1587" y="1592"/>
              <a:ext cx="640" cy="64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图形"/>
            <p:cNvSpPr txBox="1"/>
            <p:nvPr/>
          </p:nvSpPr>
          <p:spPr>
            <a:xfrm>
              <a:off x="1477" y="1444"/>
              <a:ext cx="93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CON</a:t>
              </a:r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TENTS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264795" y="1187450"/>
          <a:ext cx="11663045" cy="5022850"/>
        </p:xfrm>
        <a:graphic>
          <a:graphicData uri="http://schemas.openxmlformats.org/drawingml/2006/table">
            <a:tbl>
              <a:tblPr/>
              <a:tblGrid>
                <a:gridCol w="2331085"/>
                <a:gridCol w="2329815"/>
                <a:gridCol w="2334260"/>
                <a:gridCol w="2334260"/>
                <a:gridCol w="2333625"/>
              </a:tblGrid>
              <a:tr h="1004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异步消息用户a给用户b发送字符信息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用户a给用户b发送abc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用户b收到信息abc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异步消息用户a给用户b发送空信息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用户a界面弹出消息不能为空的界面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异步消息用户b给用户a发送数字信息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用户b给用户a发送123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用户a收到信息123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异步消息用户b给用户a发送字符信息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用户b给用户a发送abc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用户a收到信息abc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异步消息用户b给用户a发送空信息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用户b界面弹出消息不能为空的界面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advTm="200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80665" y="363855"/>
            <a:ext cx="6630670" cy="61302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00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单元测试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30" y="262255"/>
            <a:ext cx="8331200" cy="6673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00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集成测试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Tm="200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2618" y="1877568"/>
            <a:ext cx="60375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6700"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《软件工程导论》 张海藩 牟永敏 清华大学出版社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《计算机软件文档编制规范》GBT 8567-88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参考资料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Tm="200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3" name="图形"/>
          <p:cNvSpPr/>
          <p:nvPr/>
        </p:nvSpPr>
        <p:spPr>
          <a:xfrm>
            <a:off x="190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、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图形"/>
          <p:cNvSpPr txBox="1"/>
          <p:nvPr/>
        </p:nvSpPr>
        <p:spPr>
          <a:xfrm>
            <a:off x="1414145" y="1090930"/>
            <a:ext cx="9370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uLnTx/>
                <a:uFillTx/>
                <a:cs typeface="+mn-ea"/>
                <a:sym typeface="+mn-lt"/>
              </a:rPr>
              <a:t>谢谢您的观赏聆听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95350" y="2406015"/>
            <a:ext cx="9958705" cy="352425"/>
            <a:chOff x="1410" y="5245"/>
            <a:chExt cx="15683" cy="555"/>
          </a:xfrm>
        </p:grpSpPr>
        <p:sp>
          <p:nvSpPr>
            <p:cNvPr id="29" name="图形"/>
            <p:cNvSpPr/>
            <p:nvPr/>
          </p:nvSpPr>
          <p:spPr>
            <a:xfrm>
              <a:off x="6214" y="5245"/>
              <a:ext cx="6688" cy="5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alpha val="7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彩云" panose="02010800040101010101" charset="-122"/>
                  <a:ea typeface="华文彩云" panose="02010800040101010101" charset="-122"/>
                  <a:cs typeface="+mn-ea"/>
                  <a:sym typeface="+mn-lt"/>
                </a:rPr>
                <a:t>本次分工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592" y="5523"/>
              <a:ext cx="9713" cy="55"/>
              <a:chOff x="4524" y="5444"/>
              <a:chExt cx="9713" cy="55"/>
            </a:xfrm>
          </p:grpSpPr>
          <p:cxnSp>
            <p:nvCxnSpPr>
              <p:cNvPr id="32" name="图形"/>
              <p:cNvCxnSpPr/>
              <p:nvPr/>
            </p:nvCxnSpPr>
            <p:spPr>
              <a:xfrm flipH="1">
                <a:off x="4524" y="5499"/>
                <a:ext cx="121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图形"/>
              <p:cNvCxnSpPr/>
              <p:nvPr/>
            </p:nvCxnSpPr>
            <p:spPr>
              <a:xfrm flipH="1">
                <a:off x="13125" y="5444"/>
                <a:ext cx="111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图形"/>
            <p:cNvGrpSpPr/>
            <p:nvPr/>
          </p:nvGrpSpPr>
          <p:grpSpPr>
            <a:xfrm>
              <a:off x="16892" y="5267"/>
              <a:ext cx="201" cy="341"/>
              <a:chOff x="373626" y="2399071"/>
              <a:chExt cx="235974" cy="393290"/>
            </a:xfrm>
          </p:grpSpPr>
          <p:cxnSp>
            <p:nvCxnSpPr>
              <p:cNvPr id="35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图形"/>
            <p:cNvGrpSpPr/>
            <p:nvPr/>
          </p:nvGrpSpPr>
          <p:grpSpPr>
            <a:xfrm flipH="1">
              <a:off x="1410" y="5267"/>
              <a:ext cx="201" cy="341"/>
              <a:chOff x="373626" y="2399071"/>
              <a:chExt cx="235974" cy="393290"/>
            </a:xfrm>
          </p:grpSpPr>
          <p:cxnSp>
            <p:nvCxnSpPr>
              <p:cNvPr id="38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8015" y="4789170"/>
            <a:ext cx="6368415" cy="153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18"/>
          <a:stretch>
            <a:fillRect/>
          </a:stretch>
        </p:blipFill>
        <p:spPr>
          <a:xfrm>
            <a:off x="2569845" y="3167380"/>
            <a:ext cx="7052310" cy="16554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972685" y="2529840"/>
            <a:ext cx="539750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程序清单</a:t>
            </a:r>
            <a:endParaRPr lang="zh-CN" altLang="en-US" sz="6600" dirty="0"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cs typeface="+mn-ea"/>
                <a:sym typeface="+mn-lt"/>
              </a:rPr>
              <a:t>及代码规范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33270" y="2194560"/>
            <a:ext cx="2938780" cy="2266950"/>
            <a:chOff x="3202" y="3456"/>
            <a:chExt cx="4628" cy="3570"/>
          </a:xfrm>
        </p:grpSpPr>
        <p:sp>
          <p:nvSpPr>
            <p:cNvPr id="7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图形"/>
            <p:cNvSpPr txBox="1"/>
            <p:nvPr/>
          </p:nvSpPr>
          <p:spPr>
            <a:xfrm>
              <a:off x="3202" y="3491"/>
              <a:ext cx="4628" cy="3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1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图形"/>
            <p:cNvSpPr txBox="1"/>
            <p:nvPr/>
          </p:nvSpPr>
          <p:spPr>
            <a:xfrm>
              <a:off x="5762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ONE.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23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  <a:endParaRPr lang="en-US" altLang="zh-CN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程序清单</a:t>
            </a:r>
            <a:endParaRPr 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5956" y="1457442"/>
            <a:ext cx="1736545" cy="4529338"/>
          </a:xfrm>
          <a:prstGeom prst="rect">
            <a:avLst/>
          </a:prstGeom>
        </p:spPr>
      </p:pic>
      <p:cxnSp>
        <p:nvCxnSpPr>
          <p:cNvPr id="5" name="直接箭头连接符 4"/>
          <p:cNvCxnSpPr/>
          <p:nvPr>
            <p:custDataLst>
              <p:tags r:id="rId3"/>
            </p:custDataLst>
          </p:nvPr>
        </p:nvCxnSpPr>
        <p:spPr>
          <a:xfrm>
            <a:off x="3260723" y="2696464"/>
            <a:ext cx="972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37050" y="1373505"/>
            <a:ext cx="1573530" cy="4754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61150" y="906145"/>
            <a:ext cx="53924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启动界面：</a:t>
            </a:r>
            <a:r>
              <a:rPr lang="en-US" altLang="zh-CN"/>
              <a:t>Launch.js</a:t>
            </a:r>
            <a:endParaRPr lang="zh-CN" altLang="en-US"/>
          </a:p>
          <a:p>
            <a:r>
              <a:rPr lang="zh-CN" altLang="en-US"/>
              <a:t>注册界面：</a:t>
            </a:r>
            <a:r>
              <a:rPr lang="en-US" altLang="zh-CN"/>
              <a:t>Register.js</a:t>
            </a:r>
            <a:endParaRPr lang="en-US" altLang="zh-CN"/>
          </a:p>
          <a:p>
            <a:r>
              <a:rPr lang="zh-CN" altLang="en-US"/>
              <a:t>登录界面：</a:t>
            </a:r>
            <a:r>
              <a:rPr lang="en-US" altLang="zh-CN"/>
              <a:t>Login.js</a:t>
            </a:r>
            <a:endParaRPr lang="en-US" altLang="zh-CN"/>
          </a:p>
          <a:p>
            <a:r>
              <a:rPr lang="zh-CN" altLang="en-US"/>
              <a:t>首页界面：</a:t>
            </a:r>
            <a:r>
              <a:rPr lang="en-US" altLang="zh-CN"/>
              <a:t>Home.js</a:t>
            </a:r>
            <a:endParaRPr lang="en-US" altLang="zh-CN"/>
          </a:p>
          <a:p>
            <a:r>
              <a:rPr lang="zh-CN" altLang="en-US"/>
              <a:t>文化组织详情页：</a:t>
            </a:r>
            <a:r>
              <a:rPr lang="en-US" altLang="zh-CN"/>
              <a:t>ContentIntro.js</a:t>
            </a:r>
            <a:endParaRPr lang="en-US" altLang="zh-CN"/>
          </a:p>
          <a:p>
            <a:pPr marL="1371600" lvl="6" indent="457200"/>
            <a:r>
              <a:rPr lang="en-US" altLang="zh-CN">
                <a:sym typeface="+mn-ea"/>
              </a:rPr>
              <a:t>ContentService.js</a:t>
            </a:r>
            <a:endParaRPr lang="en-US" altLang="zh-CN"/>
          </a:p>
          <a:p>
            <a:r>
              <a:rPr lang="zh-CN" altLang="en-US"/>
              <a:t>消息界面：</a:t>
            </a:r>
            <a:r>
              <a:rPr lang="en-US" altLang="zh-CN"/>
              <a:t>Message.js</a:t>
            </a:r>
            <a:endParaRPr lang="en-US" altLang="zh-CN"/>
          </a:p>
          <a:p>
            <a:r>
              <a:rPr lang="zh-CN" altLang="en-US"/>
              <a:t>签到界面：</a:t>
            </a:r>
            <a:r>
              <a:rPr lang="en-US" altLang="zh-CN"/>
              <a:t>SignAgreement.js</a:t>
            </a:r>
            <a:endParaRPr lang="en-US" altLang="zh-CN"/>
          </a:p>
          <a:p>
            <a:pPr marL="457200" lvl="1" indent="457200"/>
            <a:r>
              <a:rPr lang="en-US" altLang="zh-CN"/>
              <a:t>   SignInputCode.js</a:t>
            </a:r>
            <a:endParaRPr lang="en-US" altLang="zh-CN"/>
          </a:p>
          <a:p>
            <a:r>
              <a:rPr lang="zh-CN" altLang="en-US"/>
              <a:t>活动界面：</a:t>
            </a:r>
            <a:r>
              <a:rPr lang="en-US" altLang="zh-CN"/>
              <a:t>Activity.js</a:t>
            </a:r>
            <a:endParaRPr lang="en-US" altLang="zh-CN"/>
          </a:p>
          <a:p>
            <a:pPr marL="457200" lvl="1" indent="457200"/>
            <a:r>
              <a:rPr lang="en-US" altLang="zh-CN"/>
              <a:t>   ActivitySignup.js</a:t>
            </a:r>
            <a:endParaRPr lang="en-US" altLang="zh-CN"/>
          </a:p>
          <a:p>
            <a:pPr marL="457200" lvl="1" indent="457200"/>
            <a:r>
              <a:rPr lang="en-US" altLang="zh-CN"/>
              <a:t>   Publish.js</a:t>
            </a:r>
            <a:endParaRPr lang="en-US" altLang="zh-CN"/>
          </a:p>
          <a:p>
            <a:r>
              <a:rPr lang="zh-CN" altLang="en-US"/>
              <a:t>我的界面：</a:t>
            </a:r>
            <a:r>
              <a:rPr lang="en-US" altLang="zh-CN"/>
              <a:t>Mine.js</a:t>
            </a:r>
            <a:endParaRPr lang="en-US" altLang="zh-CN"/>
          </a:p>
          <a:p>
            <a:r>
              <a:rPr lang="zh-CN" altLang="en-US"/>
              <a:t>帮助中心界面：</a:t>
            </a:r>
            <a:r>
              <a:rPr lang="en-US" altLang="zh-CN"/>
              <a:t>HelpCenter.js</a:t>
            </a:r>
            <a:endParaRPr lang="en-US" altLang="zh-CN"/>
          </a:p>
          <a:p>
            <a:r>
              <a:rPr lang="zh-CN" altLang="en-US"/>
              <a:t>我的信息界面：</a:t>
            </a:r>
            <a:r>
              <a:rPr lang="en-US" altLang="zh-CN"/>
              <a:t>Information.js</a:t>
            </a:r>
            <a:endParaRPr lang="en-US" altLang="zh-CN"/>
          </a:p>
          <a:p>
            <a:r>
              <a:rPr lang="zh-CN" altLang="en-US"/>
              <a:t>已完成活动界面：</a:t>
            </a:r>
            <a:r>
              <a:rPr lang="en-US" altLang="zh-CN"/>
              <a:t>CompletedAct.js</a:t>
            </a:r>
            <a:endParaRPr lang="en-US" altLang="zh-CN"/>
          </a:p>
          <a:p>
            <a:r>
              <a:rPr lang="zh-CN" altLang="en-US"/>
              <a:t>页面导航：</a:t>
            </a:r>
            <a:r>
              <a:rPr lang="en-US" altLang="zh-CN"/>
              <a:t>App.js</a:t>
            </a:r>
            <a:endParaRPr lang="en-US" altLang="zh-CN"/>
          </a:p>
          <a:p>
            <a:pPr marL="0" lvl="1" indent="457200"/>
            <a:r>
              <a:rPr lang="en-US" altLang="zh-CN"/>
              <a:t>   	   </a:t>
            </a:r>
            <a:r>
              <a:rPr lang="en-US" altLang="zh-CN">
                <a:sym typeface="+mn-ea"/>
              </a:rPr>
              <a:t>Main.js</a:t>
            </a:r>
            <a:endParaRPr lang="en-US" altLang="zh-CN"/>
          </a:p>
          <a:p>
            <a:r>
              <a:rPr lang="zh-CN" altLang="en-US"/>
              <a:t>后端代码：</a:t>
            </a:r>
            <a:r>
              <a:rPr lang="en-US" altLang="zh-CN"/>
              <a:t>routes.js</a:t>
            </a:r>
            <a:endParaRPr lang="en-US" altLang="zh-CN"/>
          </a:p>
          <a:p>
            <a:pPr marL="457200" lvl="1" indent="457200"/>
            <a:r>
              <a:rPr lang="en-US" altLang="zh-CN"/>
              <a:t>   UserInformation.js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代码规范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4615" y="1579245"/>
            <a:ext cx="123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排版格式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8260715" y="518033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命名规则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6722745" y="1579245"/>
            <a:ext cx="143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编码规则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364615" y="5078095"/>
            <a:ext cx="292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编程规则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7971790" y="4130040"/>
            <a:ext cx="2353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数据库命名规范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3818255" y="758190"/>
            <a:ext cx="26543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、函数的声明与定义；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、空行；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、代码行；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、代码行内的空格；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、单双引号的使用；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、逗号；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、分号；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、对齐；</a:t>
            </a:r>
            <a:endParaRPr lang="zh-CN" altLang="en-US"/>
          </a:p>
          <a:p>
            <a:r>
              <a:rPr lang="en-US" altLang="zh-CN"/>
              <a:t>9</a:t>
            </a:r>
            <a:r>
              <a:rPr lang="zh-CN" altLang="en-US"/>
              <a:t>、长行拆分；</a:t>
            </a:r>
            <a:endParaRPr lang="zh-CN" altLang="en-US"/>
          </a:p>
          <a:p>
            <a:r>
              <a:rPr lang="en-US" altLang="zh-CN"/>
              <a:t>10</a:t>
            </a:r>
            <a:r>
              <a:rPr lang="zh-CN" altLang="en-US"/>
              <a:t>、被注释代码；</a:t>
            </a:r>
            <a:endParaRPr lang="zh-CN" altLang="en-US"/>
          </a:p>
          <a:p>
            <a:r>
              <a:rPr lang="en-US" altLang="zh-CN"/>
              <a:t>11</a:t>
            </a:r>
            <a:r>
              <a:rPr lang="zh-CN" altLang="en-US"/>
              <a:t>、注释。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765540" y="1200150"/>
            <a:ext cx="2412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、错误检查规则；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、大括号规则；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、缩进规则；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、变量声明规则；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、小括号规则；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、其他规则。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18255" y="4541520"/>
            <a:ext cx="21964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、变量使用；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、数据库操作；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、对象使用；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、模块设计原则；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、结构化要求。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701290" y="1565275"/>
            <a:ext cx="866775" cy="421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2"/>
            </p:custDataLst>
          </p:nvPr>
        </p:nvSpPr>
        <p:spPr>
          <a:xfrm>
            <a:off x="7898765" y="1526540"/>
            <a:ext cx="866775" cy="421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3"/>
            </p:custDataLst>
          </p:nvPr>
        </p:nvSpPr>
        <p:spPr>
          <a:xfrm>
            <a:off x="2701290" y="5069205"/>
            <a:ext cx="866775" cy="421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759960" y="2821305"/>
            <a:ext cx="518477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项目管理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1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806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TWO.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  <a:endParaRPr lang="en-US" altLang="zh-CN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6460" y="914400"/>
            <a:ext cx="10419080" cy="54895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项目管理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0" y="408305"/>
            <a:ext cx="5659120" cy="671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l"/>
            <a:r>
              <a:rPr 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文档管理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916940"/>
            <a:ext cx="7155815" cy="5024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45" y="1390650"/>
            <a:ext cx="7578725" cy="5333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515" y="521335"/>
            <a:ext cx="7418705" cy="519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705" y="1280160"/>
            <a:ext cx="7955280" cy="5577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895" y="408305"/>
            <a:ext cx="7832725" cy="5496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885" y="1369060"/>
            <a:ext cx="7651115" cy="5354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8"/>
    </p:custData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1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817110" y="2821305"/>
            <a:ext cx="486600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系统测试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1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746" y="4917"/>
              <a:ext cx="14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THREE.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  <a:endParaRPr lang="en-US" altLang="zh-CN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图形"/>
          <p:cNvSpPr/>
          <p:nvPr/>
        </p:nvSpPr>
        <p:spPr>
          <a:xfrm>
            <a:off x="890270" y="5741670"/>
            <a:ext cx="180340" cy="180340"/>
          </a:xfrm>
          <a:prstGeom prst="ellipse">
            <a:avLst/>
          </a:prstGeom>
          <a:gradFill>
            <a:gsLst>
              <a:gs pos="0">
                <a:srgbClr val="E4D178"/>
              </a:gs>
              <a:gs pos="100000">
                <a:srgbClr val="DDC367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图形"/>
          <p:cNvSpPr/>
          <p:nvPr/>
        </p:nvSpPr>
        <p:spPr>
          <a:xfrm>
            <a:off x="9118600" y="5739130"/>
            <a:ext cx="180340" cy="180340"/>
          </a:xfrm>
          <a:prstGeom prst="ellipse">
            <a:avLst/>
          </a:prstGeom>
          <a:gradFill>
            <a:gsLst>
              <a:gs pos="0">
                <a:srgbClr val="E4D178"/>
              </a:gs>
              <a:gs pos="100000">
                <a:srgbClr val="DDC367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tags/tag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ABLE_BEAUTIFY" val="smartTable{b2b7a2b2-58c7-4d08-a009-1e02f6c2bb13}"/>
  <p:tag name="TABLE_ENDDRAG_ORIGIN_RECT" val="666*445"/>
  <p:tag name="TABLE_ENDDRAG_RECT" val="203*63*666*445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ABLE_BEAUTIFY" val="smartTable{64fb18ce-17f8-46b4-89b3-93725bdcc991}"/>
  <p:tag name="TABLE_ENDDRAG_ORIGIN_RECT" val="928*415"/>
  <p:tag name="TABLE_ENDDRAG_RECT" val="17*76*928*415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TABLE_BEAUTIFY" val="smartTable{44485559-3f51-4727-945e-a045bd2d9410}"/>
  <p:tag name="TABLE_ENDDRAG_ORIGIN_RECT" val="928*357"/>
  <p:tag name="TABLE_ENDDRAG_RECT" val="16*100*928*357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TABLE_BEAUTIFY" val="smartTable{eaf52852-5893-4a83-ab2e-1cd014522b0d}"/>
  <p:tag name="TABLE_ENDDRAG_ORIGIN_RECT" val="920*379"/>
  <p:tag name="TABLE_ENDDRAG_RECT" val="20*97*920*379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TABLE_BEAUTIFY" val="smartTable{df8f825a-16ba-4d40-8c52-8d62be29fec0}"/>
  <p:tag name="TABLE_ENDDRAG_ORIGIN_RECT" val="918*395"/>
  <p:tag name="TABLE_ENDDRAG_RECT" val="20*93*918*395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7132.815748031496,&quot;width&quot;:2734.716535433071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COMMONDATA" val="eyJoZGlkIjoiYzQ0OTllZjEzNmE0ZDU0YzJmOGQ2NzlkMDJhNDQ5NmYifQ=="/>
  <p:tag name="KSO_WPP_MARK_KEY" val="afef5f51-d21d-4e34-be03-a7ec29be1426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10875,&quot;width&quot;:3600}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44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DDC367"/>
      </a:accent1>
      <a:accent2>
        <a:srgbClr val="3F3F3F"/>
      </a:accent2>
      <a:accent3>
        <a:srgbClr val="DDC367"/>
      </a:accent3>
      <a:accent4>
        <a:srgbClr val="3F3F3F"/>
      </a:accent4>
      <a:accent5>
        <a:srgbClr val="DDC367"/>
      </a:accent5>
      <a:accent6>
        <a:srgbClr val="3F3F3F"/>
      </a:accent6>
      <a:hlink>
        <a:srgbClr val="DDC367"/>
      </a:hlink>
      <a:folHlink>
        <a:srgbClr val="3F3F3F"/>
      </a:folHlink>
    </a:clrScheme>
    <a:fontScheme name="iolprds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WPS 演示</Application>
  <PresentationFormat>宽屏</PresentationFormat>
  <Paragraphs>502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Wingdings</vt:lpstr>
      <vt:lpstr>字魂58号-创中黑</vt:lpstr>
      <vt:lpstr>黑体</vt:lpstr>
      <vt:lpstr>思源宋体</vt:lpstr>
      <vt:lpstr>华文彩云</vt:lpstr>
      <vt:lpstr>Calibri</vt:lpstr>
      <vt:lpstr>Arial Unicode MS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栗子</cp:lastModifiedBy>
  <cp:revision>290</cp:revision>
  <dcterms:created xsi:type="dcterms:W3CDTF">2019-06-19T02:08:00Z</dcterms:created>
  <dcterms:modified xsi:type="dcterms:W3CDTF">2022-12-18T15:01:59Z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KSOSaveFontToCloudKey">
    <vt:lpwstr>212913176_cloud</vt:lpwstr>
  </property>
  <property fmtid="{D5CDD505-2E9C-101B-9397-08002B2CF9AE}" pid="4" name="ICV">
    <vt:lpwstr>67A97820461B4829A9370CF087811503</vt:lpwstr>
  </property>
</Properties>
</file>